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/>
  <p:notesSz cx="9144000" cy="5143500"/>
  <p:embeddedFontLst>
    <p:embeddedFont>
      <p:font typeface="NWRCRB+JDLANG" panose="02000500000000000000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-2482" y="-91"/>
      </p:cViewPr>
      <p:guideLst>
        <p:guide orient="horz" pos="315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0">
            <a:srgbClr val="FFFFFF"/>
          </a:lnRef>
          <a:fillRef idx="3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11575" y="1779270"/>
            <a:ext cx="19773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3600" b="1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互联灵工</a:t>
            </a:r>
            <a:endParaRPr lang="zh-CN" sz="3600" b="1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9725" y="2574290"/>
            <a:ext cx="410400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企业用工管理</a:t>
            </a:r>
            <a:r>
              <a:rPr lang="zh-CN" sz="18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平台，</a:t>
            </a:r>
            <a:r>
              <a:rPr lang="en-US" altLang="zh-CN" sz="18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paas</a:t>
            </a:r>
            <a:r>
              <a:rPr lang="zh-CN" altLang="en-US" sz="18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技术服务商</a:t>
            </a:r>
            <a:endParaRPr lang="zh-CN" altLang="en-US" sz="18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830" y="358324"/>
            <a:ext cx="4135120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区别同业的核心业务逻辑——资金安全&amp;服务稳定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6235" y="1228274"/>
            <a:ext cx="3498212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企业可在众多服务商中自由选择、择优合作</a:t>
            </a:r>
            <a:endParaRPr sz="14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334645" marR="0">
              <a:lnSpc>
                <a:spcPts val="1515"/>
              </a:lnSpc>
              <a:spcBef>
                <a:spcPts val="165"/>
              </a:spcBef>
              <a:spcAft>
                <a:spcPts val="0"/>
              </a:spcAft>
            </a:pPr>
            <a:r>
              <a:rPr lang="zh-CN" sz="14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互联造物</a:t>
            </a:r>
            <a:r>
              <a:rPr sz="14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提供资金托管及信息交互服务</a:t>
            </a:r>
            <a:endParaRPr sz="14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1576" y="2317750"/>
            <a:ext cx="185356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（1）线上入驻，提供佣金发放名单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2158" y="2317750"/>
            <a:ext cx="185356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（1）线上注册，提供有效身份证明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062" y="2388590"/>
            <a:ext cx="521335" cy="23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企业</a:t>
            </a:r>
            <a:endParaRPr sz="145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6410" y="2317750"/>
            <a:ext cx="624205" cy="464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spc="40" dirty="0">
                <a:solidFill>
                  <a:srgbClr val="FFFFFF"/>
                </a:solidFill>
                <a:uFillTx/>
                <a:latin typeface="NWRCRB+JDLANG" panose="02000500000000000000"/>
                <a:cs typeface="NWRCRB+JDLANG" panose="02000500000000000000"/>
              </a:rPr>
              <a:t>自己</a:t>
            </a:r>
            <a:endParaRPr lang="zh-CN" sz="2000" spc="40" dirty="0">
              <a:solidFill>
                <a:srgbClr val="FFFFFF"/>
              </a:solidFill>
              <a:uFillTx/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endParaRPr lang="zh-CN" sz="2000" spc="40" dirty="0">
              <a:solidFill>
                <a:srgbClr val="FFFFFF"/>
              </a:solidFill>
              <a:uFillTx/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spc="40" dirty="0">
                <a:solidFill>
                  <a:srgbClr val="FFFFFF"/>
                </a:solidFill>
                <a:uFillTx/>
                <a:latin typeface="NWRCRB+JDLANG" panose="02000500000000000000"/>
                <a:cs typeface="NWRCRB+JDLANG" panose="02000500000000000000"/>
              </a:rPr>
              <a:t>平台</a:t>
            </a:r>
            <a:endParaRPr lang="zh-CN" sz="2000" spc="40" dirty="0">
              <a:solidFill>
                <a:srgbClr val="FFFFFF"/>
              </a:solidFill>
              <a:uFillTx/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521" y="2396540"/>
            <a:ext cx="521334" cy="23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个人</a:t>
            </a:r>
            <a:endParaRPr sz="145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3827" y="3224644"/>
            <a:ext cx="381000" cy="32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建立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合作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3549" y="3224644"/>
            <a:ext cx="495300" cy="49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企业自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选服务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商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7096" y="4124363"/>
            <a:ext cx="706119" cy="23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服务商</a:t>
            </a:r>
            <a:endParaRPr sz="145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8929" y="4305135"/>
            <a:ext cx="142494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（4）开具全额可抵扣发票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4588" y="4298150"/>
            <a:ext cx="131064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（5）申报个人结算凭证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830" y="358324"/>
            <a:ext cx="4323715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系统流程多样——支持代发代办、满足各类企业需求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733" y="1685353"/>
            <a:ext cx="381635" cy="697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类目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205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定义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4378" y="1685353"/>
            <a:ext cx="101409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代发（委托代征）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5394" y="1684718"/>
            <a:ext cx="899159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代办（个体户）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1432" y="2233879"/>
            <a:ext cx="14097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自由职业者视同为个体户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1908" y="2233879"/>
            <a:ext cx="15240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自由职业者成立个体工商户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798" y="2650553"/>
            <a:ext cx="611505" cy="112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收入类别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153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工商注册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153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落地服务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57150" marR="0">
              <a:lnSpc>
                <a:spcPts val="970"/>
              </a:lnSpc>
              <a:spcBef>
                <a:spcPts val="1505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资金流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2097" y="2659595"/>
            <a:ext cx="9525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视同为经营所得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6403" y="2670987"/>
            <a:ext cx="609600" cy="484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经营所得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114300" marR="0">
              <a:lnSpc>
                <a:spcPts val="970"/>
              </a:lnSpc>
              <a:spcBef>
                <a:spcPts val="153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需要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3567" y="2983318"/>
            <a:ext cx="288709" cy="47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-</a:t>
            </a: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-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141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-</a:t>
            </a: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-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0703" y="3312439"/>
            <a:ext cx="3810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需要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63660" y="3612604"/>
            <a:ext cx="139573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企业-服务商-自由职业者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7180" y="3622725"/>
            <a:ext cx="774077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企业-个体户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798" y="3933253"/>
            <a:ext cx="611505" cy="48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发票情况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114935" marR="0">
              <a:lnSpc>
                <a:spcPts val="970"/>
              </a:lnSpc>
              <a:spcBef>
                <a:spcPts val="153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注销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8555" y="3967480"/>
            <a:ext cx="2252980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 marR="0">
              <a:lnSpc>
                <a:spcPts val="970"/>
              </a:lnSpc>
              <a:spcBef>
                <a:spcPts val="1255"/>
              </a:spcBef>
              <a:spcAft>
                <a:spcPts val="0"/>
              </a:spcAft>
            </a:pP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25603" y="3962044"/>
            <a:ext cx="711200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7534" y="4265714"/>
            <a:ext cx="111379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税务注销/工商注销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830" y="358324"/>
            <a:ext cx="3642360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企业注册流程全线上，10分钟建立业务合作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1145" y="1372362"/>
            <a:ext cx="215265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账号注册：电子合同即时签署，一键换签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7310" y="1980057"/>
            <a:ext cx="213931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线上开户：全线上5分钟开通资金托管户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7760" y="2557907"/>
            <a:ext cx="249555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选服务商：基于场景属性及属地要求，选服务商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3320" y="3153537"/>
            <a:ext cx="215265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任务发布：基于真实场景，发布用工任务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1745" y="4387342"/>
            <a:ext cx="292417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属地服务：本地佣金发放凭证，税务凭证，回单在线可查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pic>
        <p:nvPicPr>
          <p:cNvPr id="9" name="图片 8" descr="灵工_4f0a73ef-87b9-43b2-abf9-3e863a8768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845" y="1635760"/>
            <a:ext cx="3748405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664" y="358514"/>
            <a:ext cx="2488564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个人注册简单、费用实时结算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594" y="1620450"/>
            <a:ext cx="703579" cy="364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spc="4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注册登录</a:t>
            </a:r>
            <a:endParaRPr sz="1050" spc="4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1135"/>
              </a:lnSpc>
              <a:spcBef>
                <a:spcPts val="350"/>
              </a:spcBef>
              <a:spcAft>
                <a:spcPts val="0"/>
              </a:spcAft>
            </a:pPr>
            <a:r>
              <a:rPr sz="1050" spc="4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开通账号</a:t>
            </a:r>
            <a:endParaRPr sz="1050" spc="4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1651" y="1625479"/>
            <a:ext cx="703580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spc="4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实名认证</a:t>
            </a:r>
            <a:endParaRPr sz="1050" spc="4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7675" y="1712563"/>
            <a:ext cx="703580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spc="4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身份验证</a:t>
            </a:r>
            <a:endParaRPr sz="1050" spc="4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6043" y="1712563"/>
            <a:ext cx="981710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spc="4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佣金实时查看</a:t>
            </a:r>
            <a:endParaRPr sz="1050" spc="4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2437" y="1807724"/>
            <a:ext cx="842645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spc="4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设置结算卡</a:t>
            </a:r>
            <a:endParaRPr sz="1050" spc="4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pic>
        <p:nvPicPr>
          <p:cNvPr id="10" name="图片 9" descr="PS1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2067560"/>
            <a:ext cx="1353185" cy="26117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830" y="358324"/>
            <a:ext cx="2121534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科技实力、助力效率提升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3490" y="1416672"/>
            <a:ext cx="1068704" cy="284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传统流程</a:t>
            </a:r>
            <a:endParaRPr sz="1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8395" y="1416685"/>
            <a:ext cx="157416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互联灵工</a:t>
            </a:r>
            <a:r>
              <a:rPr sz="18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流程</a:t>
            </a:r>
            <a:endParaRPr sz="18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3200" y="1991055"/>
            <a:ext cx="172402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纸质合同流程繁琐，签署周期长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8230" y="1989417"/>
            <a:ext cx="2745739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电子签约：合同在线签署，国家CA认证，流程更高效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5166" y="2196471"/>
            <a:ext cx="531444" cy="18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1-3天</a:t>
            </a:r>
            <a:endParaRPr sz="1100" spc="-25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3640" y="2196471"/>
            <a:ext cx="671779" cy="18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3-5分钟</a:t>
            </a:r>
            <a:endParaRPr sz="1100" spc="-2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58021" y="2716085"/>
            <a:ext cx="160972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线下对公账户打款，手工认款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8395" y="2709037"/>
            <a:ext cx="3281933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银行账户资金托管，按企业指令T+0结算，全程在线又快又安全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8639" y="2921489"/>
            <a:ext cx="798923" cy="18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0.5-1小时</a:t>
            </a:r>
            <a:endParaRPr sz="1100" spc="-25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3640" y="2921489"/>
            <a:ext cx="760471" cy="18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5-10分钟</a:t>
            </a:r>
            <a:endParaRPr sz="1100" spc="-2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5555" y="3430282"/>
            <a:ext cx="195262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人工沟通申请发票，信息反馈不及时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8230" y="3428644"/>
            <a:ext cx="229552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线上申请发票和查询开票进度，信息更透明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5166" y="3635698"/>
            <a:ext cx="531444" cy="18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1-2天</a:t>
            </a:r>
            <a:endParaRPr sz="1100" spc="-25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8230" y="3635698"/>
            <a:ext cx="433069" cy="18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实时</a:t>
            </a:r>
            <a:endParaRPr sz="1100" spc="-2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58314" y="4155313"/>
            <a:ext cx="215265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灵工手动填写身份信息，速度慢，易出错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38230" y="4153674"/>
            <a:ext cx="2905772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微信注册；实名认证，更快更准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3602" y="4355318"/>
            <a:ext cx="760471" cy="18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5-10分钟</a:t>
            </a:r>
            <a:endParaRPr sz="1100" spc="-25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8230" y="4360729"/>
            <a:ext cx="671779" cy="18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5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1-2分钟</a:t>
            </a:r>
            <a:endParaRPr sz="1100" spc="-25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4250" y="873836"/>
            <a:ext cx="2060575" cy="366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5"/>
              </a:lnSpc>
              <a:spcBef>
                <a:spcPts val="0"/>
              </a:spcBef>
              <a:spcAft>
                <a:spcPts val="0"/>
              </a:spcAft>
            </a:pPr>
            <a:r>
              <a:rPr sz="2400" spc="12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三大核心优势</a:t>
            </a:r>
            <a:endParaRPr sz="2400" spc="12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1029" y="2621978"/>
            <a:ext cx="1238250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7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服务优、效率高</a:t>
            </a:r>
            <a:endParaRPr sz="1200" spc="7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6024" y="2621978"/>
            <a:ext cx="1562100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7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技术领先、资金安全</a:t>
            </a:r>
            <a:endParaRPr sz="1200" spc="7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2594" y="2621661"/>
            <a:ext cx="1885950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7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合作伙伴多多，选择多多</a:t>
            </a:r>
            <a:endParaRPr sz="1200" spc="7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750" y="3097657"/>
            <a:ext cx="1910715" cy="50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标准运营服务流程，人工客服答疑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3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系统7*24小时，线上发佣T+0到账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8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操作全线上化，5分钟完成注册签约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5720" y="3101975"/>
            <a:ext cx="1561465" cy="46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互联造物</a:t>
            </a: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自建系统，服务稳定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3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资金安全托管，防范风险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8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合作建立快捷，切换方便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8605" y="3102102"/>
            <a:ext cx="2266950" cy="50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汇聚全国各地服务商，企业选择空间大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100330" marR="0">
              <a:lnSpc>
                <a:spcPts val="970"/>
              </a:lnSpc>
              <a:spcBef>
                <a:spcPts val="33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支持多种用工解决方案，满足多样需求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8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信贷、采购等增值服务多多，做您贴心管家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28621" y="2385625"/>
            <a:ext cx="1475740" cy="39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行业概述</a:t>
            </a:r>
            <a:endParaRPr sz="26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830" y="358324"/>
            <a:ext cx="2716530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企业用工新思路——社会化用工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105" y="1240536"/>
            <a:ext cx="6686550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25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企业用工模式，一类是合同工，一类是非合同工，非合同工往往通过社会化用工实现用工的便利；</a:t>
            </a:r>
            <a:endParaRPr sz="1200" spc="25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105" y="1478025"/>
            <a:ext cx="8591550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25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社会化用工是自由职业者自带生产资料、以个人经营者的身份与用工需求方建立经营合作关系，并获取相应报酬的用工模式。</a:t>
            </a:r>
            <a:endParaRPr sz="1200" spc="25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5575" y="2241740"/>
            <a:ext cx="87884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01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内容分享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1711" y="2241740"/>
            <a:ext cx="878839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02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推广获客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6552" y="2241740"/>
            <a:ext cx="878839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03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社交电商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4817" y="2241740"/>
            <a:ext cx="878839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04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媒体会展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20965" y="2241740"/>
            <a:ext cx="878839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05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技术众包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0204" y="2510523"/>
            <a:ext cx="1295400" cy="473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spc="-32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在自媒体平台输出知识</a:t>
            </a:r>
            <a:endParaRPr sz="900" spc="-32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文字、影音内容创作的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平台合作</a:t>
            </a:r>
            <a:endParaRPr sz="900" spc="-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0099" y="2504351"/>
            <a:ext cx="1243965" cy="473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spc="62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推广人员帮企业进行</a:t>
            </a:r>
            <a:endParaRPr sz="900" spc="62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9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推广下载、开卡开户</a:t>
            </a:r>
            <a:endParaRPr sz="900" spc="9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等获客推广合作</a:t>
            </a:r>
            <a:endParaRPr sz="900" spc="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1193" y="2510523"/>
            <a:ext cx="1295400" cy="473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个人与电商平台、新零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32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售企业之间的全民营销</a:t>
            </a:r>
            <a:endParaRPr sz="900" spc="-32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合作</a:t>
            </a:r>
            <a:endParaRPr sz="900" spc="-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9458" y="2510523"/>
            <a:ext cx="1266825" cy="473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自媒体人、宣传策划人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员、会展活动临时用工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与机构用工合作</a:t>
            </a:r>
            <a:endParaRPr sz="900" spc="-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5593" y="2508821"/>
            <a:ext cx="1266825" cy="473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专家顾问、技术人员与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问答平台、技术项目公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司的众包合作</a:t>
            </a:r>
            <a:endParaRPr sz="900" spc="-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4323" y="3584778"/>
            <a:ext cx="87884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06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餐饮酒店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14218" y="3584778"/>
            <a:ext cx="87884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07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3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即时物流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7946" y="3584778"/>
            <a:ext cx="1108709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08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3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生活服务平台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0433" y="3584778"/>
            <a:ext cx="1108709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09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3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共享经济平台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14438" y="3581019"/>
            <a:ext cx="878839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10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/</a:t>
            </a:r>
            <a:r>
              <a:rPr sz="900" spc="1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导购促销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0204" y="3846055"/>
            <a:ext cx="1295400" cy="317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spc="-32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用餐退房忙时的临时用</a:t>
            </a:r>
            <a:endParaRPr sz="900" spc="-32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工与企业的用工合作</a:t>
            </a:r>
            <a:endParaRPr sz="900" spc="-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20099" y="3846055"/>
            <a:ext cx="1266825" cy="317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即时速递、物流辅助分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拣与机构的用工合作</a:t>
            </a:r>
            <a:endParaRPr sz="900" spc="-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1193" y="3849801"/>
            <a:ext cx="1295400" cy="473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spc="-32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家政保洁维修等服务人</a:t>
            </a:r>
            <a:endParaRPr sz="900" spc="-32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32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员与生活服务平台的用</a:t>
            </a:r>
            <a:endParaRPr sz="900" spc="-32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工合作</a:t>
            </a:r>
            <a:endParaRPr sz="900" spc="-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19458" y="3846055"/>
            <a:ext cx="1295400" cy="473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spc="18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共享出行、住宿、充电</a:t>
            </a:r>
            <a:endParaRPr sz="900" spc="18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32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宝行业的个体与共享平</a:t>
            </a:r>
            <a:endParaRPr sz="900" spc="-32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台的共享合作</a:t>
            </a:r>
            <a:endParaRPr sz="900" spc="-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9340" y="3849801"/>
            <a:ext cx="1295400" cy="473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spc="-32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商场超市大促活动忙时</a:t>
            </a:r>
            <a:endParaRPr sz="900" spc="-32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的导购促销，按促销成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210"/>
              </a:spcBef>
              <a:spcAft>
                <a:spcPts val="0"/>
              </a:spcAft>
            </a:pPr>
            <a:r>
              <a:rPr sz="900" spc="-6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果结算的用工合作</a:t>
            </a:r>
            <a:endParaRPr sz="900" spc="-6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25140" y="4675956"/>
            <a:ext cx="3255009" cy="256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5"/>
              </a:lnSpc>
              <a:spcBef>
                <a:spcPts val="0"/>
              </a:spcBef>
              <a:spcAft>
                <a:spcPts val="0"/>
              </a:spcAft>
            </a:pPr>
            <a:r>
              <a:rPr sz="1600" spc="25" dirty="0">
                <a:solidFill>
                  <a:srgbClr val="FF0000"/>
                </a:solidFill>
                <a:latin typeface="NWRCRB+JDLANG" panose="02000500000000000000"/>
                <a:cs typeface="NWRCRB+JDLANG" panose="02000500000000000000"/>
              </a:rPr>
              <a:t>90%+</a:t>
            </a:r>
            <a:r>
              <a:rPr sz="1600" spc="26" dirty="0">
                <a:solidFill>
                  <a:srgbClr val="FF0000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1600" spc="25" dirty="0">
                <a:solidFill>
                  <a:srgbClr val="FF0000"/>
                </a:solidFill>
                <a:latin typeface="NWRCRB+JDLANG" panose="02000500000000000000"/>
                <a:cs typeface="NWRCRB+JDLANG" panose="02000500000000000000"/>
              </a:rPr>
              <a:t>的企业都有社会化用工需求</a:t>
            </a:r>
            <a:endParaRPr sz="1600" spc="25" dirty="0">
              <a:solidFill>
                <a:srgbClr val="FF0000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830" y="358324"/>
            <a:ext cx="1798954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社会化用工成为主流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9359" y="1722310"/>
            <a:ext cx="779145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企业层面</a:t>
            </a:r>
            <a:endParaRPr sz="12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9071" y="1786318"/>
            <a:ext cx="779144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政策层面</a:t>
            </a:r>
            <a:endParaRPr sz="12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5952" y="1972906"/>
            <a:ext cx="203835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企业用工压力增大，为保持经营弹性，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2773" y="2059774"/>
            <a:ext cx="218122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政策持续利好，明确鼓励社会化用工发展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6182" y="2137371"/>
            <a:ext cx="343852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社会化用工成为企业缓解经营压力，提升经济效益的首选用工方案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9071" y="3834574"/>
            <a:ext cx="779144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个体层面</a:t>
            </a:r>
            <a:endParaRPr sz="12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9359" y="3834574"/>
            <a:ext cx="779145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技术层面</a:t>
            </a:r>
            <a:endParaRPr sz="12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0160" y="4080560"/>
            <a:ext cx="218122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新一代求职者的就业观念也在发生改变，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62573" y="4085170"/>
            <a:ext cx="1152525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移动互联网的普及，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4740" y="4245026"/>
            <a:ext cx="25527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越来越多的年轻人倾向选择更为灵活的就业方式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5653" y="4249636"/>
            <a:ext cx="26670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使企业的临时需求与个人的空闲时间得以快速匹配</a:t>
            </a:r>
            <a:endParaRPr sz="9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664" y="358514"/>
            <a:ext cx="2900044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社会化用工对系统管理发展新要求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1924" y="1838337"/>
            <a:ext cx="1295400" cy="284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系统稳定性</a:t>
            </a:r>
            <a:endParaRPr sz="1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5984" y="1838337"/>
            <a:ext cx="1295400" cy="284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服务标准化</a:t>
            </a:r>
            <a:endParaRPr sz="1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0044" y="1838337"/>
            <a:ext cx="1295400" cy="284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流程规范化</a:t>
            </a:r>
            <a:endParaRPr sz="1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0637" y="2954197"/>
            <a:ext cx="1080566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4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用工系统</a:t>
            </a:r>
            <a:r>
              <a:rPr sz="1200" spc="4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1200" spc="41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1.0</a:t>
            </a:r>
            <a:endParaRPr sz="1200" spc="41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4037" y="2954197"/>
            <a:ext cx="1080567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4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用工系统</a:t>
            </a:r>
            <a:r>
              <a:rPr sz="1200" spc="4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1200" spc="41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2.0</a:t>
            </a:r>
            <a:endParaRPr sz="1200" spc="41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8717" y="2954197"/>
            <a:ext cx="1080567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4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用工系统</a:t>
            </a:r>
            <a:r>
              <a:rPr sz="1200" spc="4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1200" spc="41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3.0</a:t>
            </a:r>
            <a:endParaRPr sz="1200" spc="41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3077" y="2954197"/>
            <a:ext cx="1080567" cy="20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200" spc="4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用工系统</a:t>
            </a:r>
            <a:r>
              <a:rPr sz="1200" spc="42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 </a:t>
            </a:r>
            <a:r>
              <a:rPr sz="1200" spc="41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4.0</a:t>
            </a:r>
            <a:endParaRPr sz="1200" spc="41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4738" y="3472573"/>
            <a:ext cx="3810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初期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8138" y="3472573"/>
            <a:ext cx="3810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发展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8572" y="3472573"/>
            <a:ext cx="4953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场景化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2945" y="3472573"/>
            <a:ext cx="495300" cy="16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规范化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7411" y="3743947"/>
            <a:ext cx="723900" cy="32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单一服务商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57150" marR="0">
              <a:lnSpc>
                <a:spcPts val="970"/>
              </a:lnSpc>
              <a:spcBef>
                <a:spcPts val="3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单一方案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90811" y="3743947"/>
            <a:ext cx="723900" cy="32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多个服务商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57150" marR="0">
              <a:lnSpc>
                <a:spcPts val="970"/>
              </a:lnSpc>
              <a:spcBef>
                <a:spcPts val="3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多套方案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2268" y="3743947"/>
            <a:ext cx="609600" cy="32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本地招商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场景垂直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00912" y="3743947"/>
            <a:ext cx="609600" cy="32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规范服务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风险控制</a:t>
            </a:r>
            <a:endParaRPr sz="9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32975" y="2345836"/>
            <a:ext cx="814070" cy="39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应用</a:t>
            </a:r>
            <a:endParaRPr sz="26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830" y="358324"/>
            <a:ext cx="2855595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企业社会化用工，面临的发佣问题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419" y="3683819"/>
            <a:ext cx="1758315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缺少线上化管理能力</a:t>
            </a:r>
            <a:endParaRPr sz="14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6525" y="3683819"/>
            <a:ext cx="1758315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E0261C"/>
                </a:solidFill>
                <a:latin typeface="NWRCRB+JDLANG" panose="02000500000000000000"/>
                <a:cs typeface="NWRCRB+JDLANG" panose="02000500000000000000"/>
              </a:rPr>
              <a:t>担心佣金发放安全性</a:t>
            </a:r>
            <a:endParaRPr sz="1400" dirty="0">
              <a:solidFill>
                <a:srgbClr val="E0261C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5210" y="3683819"/>
            <a:ext cx="1758315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缺少标准化服务流程</a:t>
            </a:r>
            <a:endParaRPr sz="1400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4669" y="3683819"/>
            <a:ext cx="1758315" cy="23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E0261C"/>
                </a:solidFill>
                <a:latin typeface="NWRCRB+JDLANG" panose="02000500000000000000"/>
                <a:cs typeface="NWRCRB+JDLANG" panose="02000500000000000000"/>
              </a:rPr>
              <a:t>担心伙伴服务稳定性</a:t>
            </a:r>
            <a:endParaRPr sz="1400" dirty="0">
              <a:solidFill>
                <a:srgbClr val="E0261C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9315" y="617220"/>
            <a:ext cx="159067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互联灵工</a:t>
            </a:r>
            <a:endParaRPr lang="en-US" altLang="zh-CN" sz="28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15" y="1131119"/>
            <a:ext cx="1773211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400" spc="6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企业用工管理</a:t>
            </a:r>
            <a:r>
              <a:rPr lang="en-US" sz="1400" spc="6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p</a:t>
            </a:r>
            <a:r>
              <a:rPr sz="1400" spc="6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aaS</a:t>
            </a:r>
            <a:endParaRPr sz="1400" spc="6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095" y="1491633"/>
            <a:ext cx="2700814" cy="37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sz="1000" spc="3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为服务企业用工的线上管理、佣金安全发放、</a:t>
            </a:r>
            <a:endParaRPr sz="1000" spc="3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1070"/>
              </a:lnSpc>
              <a:spcBef>
                <a:spcPts val="440"/>
              </a:spcBef>
              <a:spcAft>
                <a:spcPts val="0"/>
              </a:spcAft>
            </a:pPr>
            <a:r>
              <a:rPr sz="1000" spc="3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属地化服务需求。</a:t>
            </a:r>
            <a:endParaRPr sz="1000" spc="3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032" y="2451989"/>
            <a:ext cx="1732762" cy="192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互联灵工</a:t>
            </a: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自研平台，系统服务稳定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745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服务流程规范，专人1V1支持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  <a:p>
            <a:pPr marL="8890" marR="0">
              <a:lnSpc>
                <a:spcPts val="970"/>
              </a:lnSpc>
              <a:spcBef>
                <a:spcPts val="3645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聚合全国服务商，业务属地管理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970"/>
              </a:lnSpc>
              <a:spcBef>
                <a:spcPts val="3715"/>
              </a:spcBef>
              <a:spcAft>
                <a:spcPts val="0"/>
              </a:spcAft>
            </a:pPr>
            <a:r>
              <a:rPr sz="900" dirty="0">
                <a:solidFill>
                  <a:srgbClr val="E1251B"/>
                </a:solidFill>
                <a:latin typeface="NWRCRB+JDLANG" panose="02000500000000000000"/>
                <a:cs typeface="NWRCRB+JDLANG" panose="02000500000000000000"/>
              </a:rPr>
              <a:t>资金安全保障，效率翻倍提升</a:t>
            </a:r>
            <a:endParaRPr sz="900" dirty="0">
              <a:solidFill>
                <a:srgbClr val="E1251B"/>
              </a:solidFill>
              <a:latin typeface="NWRCRB+JDLANG" panose="02000500000000000000"/>
              <a:cs typeface="NWRCRB+JDLANG" panose="02000500000000000000"/>
            </a:endParaRPr>
          </a:p>
        </p:txBody>
      </p:sp>
      <p:pic>
        <p:nvPicPr>
          <p:cNvPr id="8" name="图片 7" descr="未标题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1865" y="-20955"/>
            <a:ext cx="4977765" cy="4977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51435"/>
            <a:ext cx="91440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830" y="358140"/>
            <a:ext cx="444627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互联灵工</a:t>
            </a:r>
            <a:r>
              <a:rPr sz="1400" spc="45" dirty="0">
                <a:solidFill>
                  <a:srgbClr val="FFFFFF"/>
                </a:solidFill>
                <a:latin typeface="NWRCRB+JDLANG" panose="02000500000000000000"/>
                <a:cs typeface="NWRCRB+JDLANG" panose="02000500000000000000"/>
              </a:rPr>
              <a:t>用工管理系统功能——覆盖企业用工生态圈</a:t>
            </a:r>
            <a:endParaRPr sz="1400" spc="45" dirty="0">
              <a:solidFill>
                <a:srgbClr val="FFFFFF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741" y="1620158"/>
            <a:ext cx="420369" cy="34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政府</a:t>
            </a:r>
            <a:endParaRPr sz="10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1135"/>
              </a:lnSpc>
              <a:spcBef>
                <a:spcPts val="175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税局</a:t>
            </a:r>
            <a:endParaRPr sz="10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096" y="1609439"/>
            <a:ext cx="816216" cy="389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企业管理</a:t>
            </a:r>
            <a:endParaRPr sz="7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327660" marR="0">
              <a:lnSpc>
                <a:spcPts val="750"/>
              </a:lnSpc>
              <a:spcBef>
                <a:spcPts val="1315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风险识别</a:t>
            </a:r>
            <a:endParaRPr sz="7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1332" y="1600993"/>
            <a:ext cx="488314" cy="133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业务规范</a:t>
            </a:r>
            <a:endParaRPr sz="7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7983" y="1599838"/>
            <a:ext cx="488315" cy="133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流程监控</a:t>
            </a:r>
            <a:endParaRPr sz="7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2083" y="1618735"/>
            <a:ext cx="526415" cy="141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5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一键登录</a:t>
            </a:r>
            <a:endParaRPr sz="7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8096" y="1618494"/>
            <a:ext cx="526415" cy="141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5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便捷绑卡</a:t>
            </a:r>
            <a:endParaRPr sz="7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35962" y="1617338"/>
            <a:ext cx="526415" cy="141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5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一键换卡</a:t>
            </a:r>
            <a:endParaRPr sz="7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8467" y="1719370"/>
            <a:ext cx="420369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个人</a:t>
            </a:r>
            <a:endParaRPr sz="10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4346" y="1859908"/>
            <a:ext cx="526415" cy="141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5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数据分析</a:t>
            </a:r>
            <a:endParaRPr sz="7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5089" y="1914264"/>
            <a:ext cx="526415" cy="141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5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在线实名</a:t>
            </a:r>
            <a:endParaRPr sz="7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9636" y="1921122"/>
            <a:ext cx="526415" cy="141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5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收入管理</a:t>
            </a:r>
            <a:endParaRPr sz="7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3540" y="2572385"/>
            <a:ext cx="783590" cy="849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>
              <a:lnSpc>
                <a:spcPts val="345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dirty="0">
                <a:solidFill>
                  <a:srgbClr val="E2211C"/>
                </a:solidFill>
                <a:uFillTx/>
                <a:latin typeface="NWRCRB+JDLANG" panose="02000500000000000000"/>
                <a:cs typeface="NWRCRB+JDLANG" panose="02000500000000000000"/>
              </a:rPr>
              <a:t>互联灵工</a:t>
            </a:r>
            <a:endParaRPr lang="zh-CN" sz="2400" dirty="0">
              <a:solidFill>
                <a:srgbClr val="E2211C"/>
              </a:solidFill>
              <a:uFillTx/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8090" y="2829223"/>
            <a:ext cx="956310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E2211C"/>
                </a:solidFill>
                <a:latin typeface="NWRCRB+JDLANG" panose="02000500000000000000"/>
                <a:cs typeface="NWRCRB+JDLANG" panose="02000500000000000000"/>
              </a:rPr>
              <a:t>发佣快捷安全</a:t>
            </a:r>
            <a:endParaRPr sz="1050" dirty="0">
              <a:solidFill>
                <a:srgbClr val="E2211C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01583" y="2824194"/>
            <a:ext cx="956310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E2211C"/>
                </a:solidFill>
                <a:latin typeface="NWRCRB+JDLANG" panose="02000500000000000000"/>
                <a:cs typeface="NWRCRB+JDLANG" panose="02000500000000000000"/>
              </a:rPr>
              <a:t>数据实时调取</a:t>
            </a:r>
            <a:endParaRPr sz="1050" dirty="0">
              <a:solidFill>
                <a:srgbClr val="E2211C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4000" y="2834303"/>
            <a:ext cx="956310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E2211C"/>
                </a:solidFill>
                <a:latin typeface="NWRCRB+JDLANG" panose="02000500000000000000"/>
                <a:cs typeface="NWRCRB+JDLANG" panose="02000500000000000000"/>
              </a:rPr>
              <a:t>信息自由获取</a:t>
            </a:r>
            <a:endParaRPr sz="1050" dirty="0">
              <a:solidFill>
                <a:srgbClr val="E2211C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77493" y="2829274"/>
            <a:ext cx="956310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E2211C"/>
                </a:solidFill>
                <a:latin typeface="NWRCRB+JDLANG" panose="02000500000000000000"/>
                <a:cs typeface="NWRCRB+JDLANG" panose="02000500000000000000"/>
              </a:rPr>
              <a:t>操作便捷方便</a:t>
            </a:r>
            <a:endParaRPr sz="1050" dirty="0">
              <a:solidFill>
                <a:srgbClr val="E2211C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24295" y="3898766"/>
            <a:ext cx="561340" cy="14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线上入驻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99580" y="3898766"/>
            <a:ext cx="1363573" cy="422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marR="0">
              <a:lnSpc>
                <a:spcPts val="86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自选服务商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865"/>
              </a:lnSpc>
              <a:spcBef>
                <a:spcPts val="116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薪资发放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803910" marR="0">
              <a:lnSpc>
                <a:spcPts val="86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结算对账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38172" y="3898766"/>
            <a:ext cx="667943" cy="422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任务发布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108585" marR="0">
              <a:lnSpc>
                <a:spcPts val="865"/>
              </a:lnSpc>
              <a:spcBef>
                <a:spcPts val="124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凭证查询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2882" y="3951916"/>
            <a:ext cx="554355" cy="34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各地</a:t>
            </a:r>
            <a:endParaRPr sz="10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1135"/>
              </a:lnSpc>
              <a:spcBef>
                <a:spcPts val="175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服务商</a:t>
            </a:r>
            <a:endParaRPr sz="10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9950" y="3947788"/>
            <a:ext cx="622096" cy="422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0">
              <a:lnSpc>
                <a:spcPts val="86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税局对接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865"/>
              </a:lnSpc>
              <a:spcBef>
                <a:spcPts val="124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数据管理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26450" y="3947788"/>
            <a:ext cx="772541" cy="4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marR="0">
              <a:lnSpc>
                <a:spcPts val="86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企业审核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865"/>
              </a:lnSpc>
              <a:spcBef>
                <a:spcPts val="122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线上完税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82824" y="3947788"/>
            <a:ext cx="718337" cy="41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0" marR="0">
              <a:lnSpc>
                <a:spcPts val="86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业务审核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  <a:p>
            <a:pPr marL="0" marR="0">
              <a:lnSpc>
                <a:spcPts val="815"/>
              </a:lnSpc>
              <a:spcBef>
                <a:spcPts val="1205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签约管理</a:t>
            </a:r>
            <a:endParaRPr sz="7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92102" y="4007072"/>
            <a:ext cx="420369" cy="18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企业</a:t>
            </a:r>
            <a:endParaRPr sz="105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17767" y="4173531"/>
            <a:ext cx="561340" cy="14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NWRCRB+JDLANG" panose="02000500000000000000"/>
                <a:cs typeface="NWRCRB+JDLANG" panose="02000500000000000000"/>
              </a:rPr>
              <a:t>人员管理</a:t>
            </a:r>
            <a:endParaRPr sz="800" dirty="0">
              <a:solidFill>
                <a:srgbClr val="000000"/>
              </a:solidFill>
              <a:latin typeface="NWRCRB+JDLANG" panose="02000500000000000000"/>
              <a:cs typeface="NWRCRB+JDLANG" panose="0200050000000000000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QwMzAxMmE3MWQ0YmQzMmIxOTYyMzBlMzY3MzBlZmQifQ==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WPS 演示</Application>
  <PresentationFormat>On-screen Show (4:3)</PresentationFormat>
  <Paragraphs>367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NWRCRB+JDLANG</vt:lpstr>
      <vt:lpstr>Calibri</vt:lpstr>
      <vt:lpstr>微软雅黑</vt:lpstr>
      <vt:lpstr>Arial Unicode MS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root</dc:creator>
  <cp:lastModifiedBy>一里需.晓生</cp:lastModifiedBy>
  <cp:revision>6</cp:revision>
  <dcterms:created xsi:type="dcterms:W3CDTF">2024-09-05T13:42:00Z</dcterms:created>
  <dcterms:modified xsi:type="dcterms:W3CDTF">2024-09-06T07:00:51Z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FFE01B6B66E34623AEB331F3A2C5D6CC_13</vt:lpwstr>
  </property>
  <property fmtid="{D5CDD505-2E9C-101B-9397-08002B2CF9AE}" pid="3" name="KSOProductBuildVer">
    <vt:lpwstr>2052-12.1.0.17827</vt:lpwstr>
  </property>
</Properties>
</file>